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347" r:id="rId2"/>
    <p:sldId id="321" r:id="rId3"/>
    <p:sldId id="663" r:id="rId4"/>
    <p:sldId id="664" r:id="rId5"/>
    <p:sldId id="679" r:id="rId6"/>
    <p:sldId id="649" r:id="rId7"/>
    <p:sldId id="661" r:id="rId8"/>
    <p:sldId id="665" r:id="rId9"/>
    <p:sldId id="652" r:id="rId10"/>
    <p:sldId id="509" r:id="rId11"/>
    <p:sldId id="667" r:id="rId12"/>
    <p:sldId id="666" r:id="rId13"/>
    <p:sldId id="648" r:id="rId14"/>
    <p:sldId id="578" r:id="rId15"/>
    <p:sldId id="669" r:id="rId16"/>
    <p:sldId id="668" r:id="rId17"/>
    <p:sldId id="502" r:id="rId18"/>
    <p:sldId id="670" r:id="rId19"/>
    <p:sldId id="671" r:id="rId20"/>
    <p:sldId id="672" r:id="rId21"/>
    <p:sldId id="673" r:id="rId22"/>
    <p:sldId id="674" r:id="rId23"/>
    <p:sldId id="675" r:id="rId24"/>
    <p:sldId id="676" r:id="rId25"/>
    <p:sldId id="677" r:id="rId26"/>
    <p:sldId id="680" r:id="rId27"/>
    <p:sldId id="681" r:id="rId28"/>
    <p:sldId id="682" r:id="rId29"/>
    <p:sldId id="683" r:id="rId30"/>
    <p:sldId id="684" r:id="rId31"/>
    <p:sldId id="685" r:id="rId32"/>
    <p:sldId id="678" r:id="rId33"/>
    <p:sldId id="662" r:id="rId34"/>
  </p:sldIdLst>
  <p:sldSz cx="9144000" cy="6858000" type="screen4x3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LWAAH" initials="L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00800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33" autoAdjust="0"/>
    <p:restoredTop sz="81965" autoAdjust="0"/>
  </p:normalViewPr>
  <p:slideViewPr>
    <p:cSldViewPr>
      <p:cViewPr>
        <p:scale>
          <a:sx n="69" d="100"/>
          <a:sy n="69" d="100"/>
        </p:scale>
        <p:origin x="-1266" y="540"/>
      </p:cViewPr>
      <p:guideLst>
        <p:guide orient="horz" pos="4319"/>
        <p:guide pos="573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55" d="100"/>
          <a:sy n="55" d="100"/>
        </p:scale>
        <p:origin x="-2460" y="-84"/>
      </p:cViewPr>
      <p:guideLst>
        <p:guide orient="horz" pos="2957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B1BB2783-631C-4503-88FA-472CFDC9A40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CAD73BBB-6479-473E-B19A-59CDD6259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7422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BCDA49BE-36F4-4148-B2D8-1ED9CB14C695}" type="datetimeFigureOut">
              <a:rPr lang="th-TH" smtClean="0"/>
              <a:pPr/>
              <a:t>16/04/65</a:t>
            </a:fld>
            <a:endParaRPr lang="th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4913" y="704850"/>
            <a:ext cx="4692650" cy="3519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th-T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5BDBE2F4-617C-4C87-98C0-9BC9B5522F7D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8924392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BE2F4-617C-4C87-98C0-9BC9B5522F7D}" type="slidenum">
              <a:rPr lang="th-TH" smtClean="0"/>
              <a:pPr/>
              <a:t>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662725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th-TH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BE2F4-617C-4C87-98C0-9BC9B5522F7D}" type="slidenum">
              <a:rPr lang="th-TH" smtClean="0">
                <a:solidFill>
                  <a:prstClr val="black"/>
                </a:solidFill>
              </a:rPr>
              <a:pPr/>
              <a:t>20</a:t>
            </a:fld>
            <a:endParaRPr lang="th-TH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8090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th-TH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BE2F4-617C-4C87-98C0-9BC9B5522F7D}" type="slidenum">
              <a:rPr lang="th-TH" smtClean="0">
                <a:solidFill>
                  <a:prstClr val="black"/>
                </a:solidFill>
              </a:rPr>
              <a:pPr/>
              <a:t>21</a:t>
            </a:fld>
            <a:endParaRPr lang="th-TH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8090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42289">
              <a:defRPr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BE2F4-617C-4C87-98C0-9BC9B5522F7D}" type="slidenum">
              <a:rPr lang="th-TH" smtClean="0"/>
              <a:pPr/>
              <a:t>33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09221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42289">
              <a:defRPr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BE2F4-617C-4C87-98C0-9BC9B5522F7D}" type="slidenum">
              <a:rPr lang="th-TH" smtClean="0"/>
              <a:pPr/>
              <a:t>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09221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42289">
              <a:defRPr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BE2F4-617C-4C87-98C0-9BC9B5522F7D}" type="slidenum">
              <a:rPr lang="th-TH" smtClean="0"/>
              <a:pPr/>
              <a:t>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09221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4F81BD">
                  <a:lumMod val="75000"/>
                </a:srgbClr>
              </a:buClr>
              <a:buSzTx/>
              <a:buFont typeface="Wingdings" pitchFamily="2" charset="2"/>
              <a:buNone/>
              <a:tabLst/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th-TH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BE2F4-617C-4C87-98C0-9BC9B5522F7D}" type="slidenum">
              <a:rPr lang="th-TH" smtClean="0">
                <a:solidFill>
                  <a:prstClr val="black"/>
                </a:solidFill>
              </a:rPr>
              <a:pPr/>
              <a:t>10</a:t>
            </a:fld>
            <a:endParaRPr lang="th-TH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981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4F81BD">
                  <a:lumMod val="75000"/>
                </a:srgbClr>
              </a:buClr>
              <a:buSzTx/>
              <a:buFont typeface="Wingdings" pitchFamily="2" charset="2"/>
              <a:buNone/>
              <a:tabLst/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th-TH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BE2F4-617C-4C87-98C0-9BC9B5522F7D}" type="slidenum">
              <a:rPr lang="th-TH" smtClean="0">
                <a:solidFill>
                  <a:prstClr val="black"/>
                </a:solidFill>
              </a:rPr>
              <a:pPr/>
              <a:t>12</a:t>
            </a:fld>
            <a:endParaRPr lang="th-TH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981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BE2F4-617C-4C87-98C0-9BC9B5522F7D}" type="slidenum">
              <a:rPr lang="th-TH" smtClean="0"/>
              <a:pPr/>
              <a:t>13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09442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th-TH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BE2F4-617C-4C87-98C0-9BC9B5522F7D}" type="slidenum">
              <a:rPr lang="th-TH" smtClean="0">
                <a:solidFill>
                  <a:prstClr val="black"/>
                </a:solidFill>
              </a:rPr>
              <a:pPr/>
              <a:t>17</a:t>
            </a:fld>
            <a:endParaRPr lang="th-TH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8090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th-TH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BE2F4-617C-4C87-98C0-9BC9B5522F7D}" type="slidenum">
              <a:rPr lang="th-TH" smtClean="0">
                <a:solidFill>
                  <a:prstClr val="black"/>
                </a:solidFill>
              </a:rPr>
              <a:pPr/>
              <a:t>18</a:t>
            </a:fld>
            <a:endParaRPr lang="th-TH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80902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th-TH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BE2F4-617C-4C87-98C0-9BC9B5522F7D}" type="slidenum">
              <a:rPr lang="th-TH" smtClean="0">
                <a:solidFill>
                  <a:prstClr val="black"/>
                </a:solidFill>
              </a:rPr>
              <a:pPr/>
              <a:t>19</a:t>
            </a:fld>
            <a:endParaRPr lang="th-TH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8090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51632-4013-4019-80C0-4160D7894B47}" type="datetime1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6F11A-7022-4560-BEAD-8A34F4456597}" type="datetime1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AF286-D7D5-446A-B614-EB036CB9C0D9}" type="datetime1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139BA-AC78-4827-8E29-7FB1EA1C088E}" type="datetime1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4D254-07B5-4D87-986B-7C2FDAF2717A}" type="datetime1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FF3BA-A5D9-4A05-A9A5-E13C292D72B2}" type="datetime1">
              <a:rPr lang="en-US" smtClean="0"/>
              <a:t>4/16/2022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E0CBF-68FC-4372-8468-3F908AE12453}" type="datetime1">
              <a:rPr lang="en-US" smtClean="0"/>
              <a:t>4/16/2022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AD8D-4290-43EE-B6E4-47117CE53778}" type="datetime1">
              <a:rPr lang="en-US" smtClean="0"/>
              <a:t>4/16/2022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EF460-8524-4549-B50C-75FE182193D3}" type="datetime1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3DCB8-AA8B-48FD-B937-16C72C13C148}" type="datetime1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79621-53DC-4908-8648-0BBDF71F11C3}" type="datetime1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FE7BC5-1C93-47B9-8F0F-5BCAEE10B72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github.com/Farisllwaah/NewProject.gi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dojo.com/mithicher/build-a-markdown-editor-component-with-alpinejs-laravel-blade-component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27489" y="1628800"/>
            <a:ext cx="85537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tx2">
                    <a:lumMod val="75000"/>
                  </a:schemeClr>
                </a:solidFill>
                <a:latin typeface="Wide Latin" pitchFamily="18" charset="0"/>
                <a:cs typeface="Times New Roman" pitchFamily="18" charset="0"/>
              </a:rPr>
              <a:t>Git &amp; </a:t>
            </a:r>
            <a:r>
              <a:rPr lang="en-GB" sz="4000" dirty="0" smtClean="0">
                <a:solidFill>
                  <a:schemeClr val="tx2">
                    <a:lumMod val="75000"/>
                  </a:schemeClr>
                </a:solidFill>
                <a:latin typeface="Wide Latin" pitchFamily="18" charset="0"/>
                <a:cs typeface="Times New Roman" pitchFamily="18" charset="0"/>
              </a:rPr>
              <a:t>Github</a:t>
            </a:r>
            <a:endParaRPr lang="en-GB" sz="4000" dirty="0">
              <a:solidFill>
                <a:schemeClr val="tx2">
                  <a:lumMod val="75000"/>
                </a:schemeClr>
              </a:solidFill>
              <a:latin typeface="Wide Latin" pitchFamily="18" charset="0"/>
              <a:cs typeface="Times New Roman" pitchFamily="18" charset="0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800" b="1" dirty="0" smtClean="0"/>
              <a:t>6/16/2015</a:t>
            </a:r>
            <a:endParaRPr lang="en-US" sz="1800" b="1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/>
              <a:pPr/>
              <a:t>1</a:t>
            </a:fld>
            <a:endParaRPr lang="en-US" sz="1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379610" y="3875387"/>
            <a:ext cx="6696744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Lucida Calligraphy" pitchFamily="66" charset="0"/>
                <a:cs typeface="Times New Roman" pitchFamily="18" charset="0"/>
              </a:rPr>
              <a:t>Dr. Faris Llwaah</a:t>
            </a:r>
            <a:endParaRPr lang="en-US" sz="2800" b="1" dirty="0">
              <a:latin typeface="Lucida Calligraphy" pitchFamily="66" charset="0"/>
              <a:cs typeface="Times New Roman" pitchFamily="18" charset="0"/>
            </a:endParaRPr>
          </a:p>
          <a:p>
            <a:pPr algn="ctr"/>
            <a:endParaRPr lang="en-US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University of Mosul</a:t>
            </a:r>
          </a:p>
          <a:p>
            <a:pPr algn="ctr"/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College of Computer Sciences and Mathematics</a:t>
            </a:r>
          </a:p>
          <a:p>
            <a:pPr algn="ctr"/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Department of Computing Sciences</a:t>
            </a:r>
          </a:p>
          <a:p>
            <a:pPr algn="ctr"/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31" name="Picture 7" descr="جامعة الموصل - University of Mosu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116632"/>
            <a:ext cx="1361728" cy="1361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9" descr="COLLEGE of COMPUTER SCIENCE and MATHEMATIC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AutoShape 11" descr="COLLEGE of COMPUTER SCIENCE and MATHEMATIC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13" descr="COLLEGE of COMPUTER SCIENCE and MATHEMATIC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AutoShape 15" descr="COLLEGE of COMPUTER SCIENCE and MATHEMATICS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42" name="Picture 18" descr="University of Mosul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91" y="266027"/>
            <a:ext cx="1362773" cy="1362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2857" y="2060113"/>
            <a:ext cx="1774825" cy="1474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AutoShape 22" descr="Configure Your Server To Make Code Backups via GIT (Linux Server) –  Pernille Digital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47" name="Picture 2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25" y="2258568"/>
            <a:ext cx="2449569" cy="1077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4099728"/>
      </p:ext>
    </p:extLst>
  </p:cSld>
  <p:clrMapOvr>
    <a:masterClrMapping/>
  </p:clrMapOvr>
  <p:transition spd="slow" advTm="6525"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4/16/2022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0048" y="78288"/>
            <a:ext cx="9016448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Working with Repositories 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(Local repo)</a:t>
            </a:r>
          </a:p>
          <a:p>
            <a:endParaRPr lang="en-GB" sz="28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A repository is a storage where all your project and all the changes made to it are kept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. You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can think of it as a “change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database”.</a:t>
            </a:r>
          </a:p>
          <a:p>
            <a:pPr marL="342900" indent="-342900" algn="just">
              <a:buFont typeface="Wingdings" pitchFamily="2" charset="2"/>
              <a:buChar char="Ø"/>
            </a:pPr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For each project you want to manage with Git, you have to set up a repository for it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. Setting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up a repository is very easy. Just navigate to the folder you want to track and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tell Git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to initiate a repository there. So for each project you want to start, you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should:</a:t>
            </a:r>
          </a:p>
          <a:p>
            <a:pPr algn="just"/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1-  Create the directory containing your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project</a:t>
            </a:r>
          </a:p>
          <a:p>
            <a:pPr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2- 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Navigate into the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directory</a:t>
            </a:r>
          </a:p>
          <a:p>
            <a:pPr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3- 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Initialize a Git repository</a:t>
            </a:r>
            <a:endParaRPr lang="en-GB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endParaRPr lang="en-GB" sz="2000" dirty="0" smtClean="0"/>
          </a:p>
          <a:p>
            <a:pPr algn="just"/>
            <a:endParaRPr lang="en-GB" sz="20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2658" y="3440400"/>
            <a:ext cx="807734" cy="842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Straight Arrow Connector 2"/>
          <p:cNvCxnSpPr/>
          <p:nvPr/>
        </p:nvCxnSpPr>
        <p:spPr>
          <a:xfrm>
            <a:off x="6012160" y="4111749"/>
            <a:ext cx="115212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5" name="Picture 3" descr="C:\Users\Laptop\Desktop\Untitl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560" y="4428362"/>
            <a:ext cx="1839664" cy="1160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>
            <a:off x="3923928" y="4869160"/>
            <a:ext cx="280831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3843" y="5356738"/>
            <a:ext cx="3198478" cy="128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>
            <a:off x="3650959" y="5661248"/>
            <a:ext cx="54593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6418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972"/>
    </mc:Choice>
    <mc:Fallback xmlns="">
      <p:transition spd="slow" advTm="89972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9" y="20805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GB" sz="3600" b="1" dirty="0">
                <a:solidFill>
                  <a:schemeClr val="accent1">
                    <a:lumMod val="50000"/>
                  </a:schemeClr>
                </a:solidFill>
              </a:rPr>
              <a:t>Initialize a Git </a:t>
            </a:r>
            <a:r>
              <a:rPr lang="en-GB" sz="3600" b="1" dirty="0" smtClean="0">
                <a:solidFill>
                  <a:schemeClr val="accent1">
                    <a:lumMod val="50000"/>
                  </a:schemeClr>
                </a:solidFill>
              </a:rPr>
              <a:t>repository (Local repo)</a:t>
            </a:r>
            <a:endParaRPr lang="en-GB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/>
              <a:t>4/16/2022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9512" y="1700808"/>
            <a:ext cx="87849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$ </a:t>
            </a:r>
            <a:r>
              <a:rPr lang="en-US" sz="3200" dirty="0" err="1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git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init</a:t>
            </a:r>
            <a:endParaRPr lang="en-US" sz="3200" dirty="0" smtClean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3200" dirty="0" smtClean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GB" sz="2000" b="1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Git</a:t>
            </a:r>
            <a:r>
              <a:rPr lang="en-GB" sz="2000" dirty="0">
                <a:latin typeface="Times New Roman" pitchFamily="18" charset="0"/>
                <a:cs typeface="Times New Roman" pitchFamily="18" charset="0"/>
              </a:rPr>
              <a:t> will create a directory called “.git” that will contain all your </a:t>
            </a:r>
            <a:r>
              <a:rPr lang="en-GB" sz="2000" dirty="0" smtClean="0">
                <a:latin typeface="Times New Roman" pitchFamily="18" charset="0"/>
                <a:cs typeface="Times New Roman" pitchFamily="18" charset="0"/>
              </a:rPr>
              <a:t>change sets </a:t>
            </a:r>
            <a:r>
              <a:rPr lang="en-GB" sz="2000" dirty="0">
                <a:latin typeface="Times New Roman" pitchFamily="18" charset="0"/>
                <a:cs typeface="Times New Roman" pitchFamily="18" charset="0"/>
              </a:rPr>
              <a:t>and</a:t>
            </a:r>
          </a:p>
          <a:p>
            <a:pPr algn="just"/>
            <a:r>
              <a:rPr lang="en-GB" sz="2000" dirty="0">
                <a:latin typeface="Times New Roman" pitchFamily="18" charset="0"/>
                <a:cs typeface="Times New Roman" pitchFamily="18" charset="0"/>
              </a:rPr>
              <a:t>snapshots. If you want to check it out, you will have to show hidden files from your </a:t>
            </a:r>
            <a:r>
              <a:rPr lang="en-GB" sz="2000" dirty="0" smtClean="0">
                <a:latin typeface="Times New Roman" pitchFamily="18" charset="0"/>
                <a:cs typeface="Times New Roman" pitchFamily="18" charset="0"/>
              </a:rPr>
              <a:t>file explorer’s </a:t>
            </a:r>
            <a:r>
              <a:rPr lang="en-GB" sz="2000" dirty="0">
                <a:latin typeface="Times New Roman" pitchFamily="18" charset="0"/>
                <a:cs typeface="Times New Roman" pitchFamily="18" charset="0"/>
              </a:rPr>
              <a:t>settings. The repository looks like the directory shown </a:t>
            </a:r>
            <a:r>
              <a:rPr lang="en-GB" sz="2000" dirty="0" smtClean="0">
                <a:latin typeface="Times New Roman" pitchFamily="18" charset="0"/>
                <a:cs typeface="Times New Roman" pitchFamily="18" charset="0"/>
              </a:rPr>
              <a:t>in following  Figure.</a:t>
            </a:r>
            <a:endParaRPr lang="en-GB" sz="2000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59867"/>
            <a:ext cx="9144000" cy="2105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5653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4/16/2022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0048" y="78288"/>
            <a:ext cx="9016448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Working 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Directory</a:t>
            </a:r>
          </a:p>
          <a:p>
            <a:endParaRPr lang="en-GB" sz="28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The empty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area outside the “.git”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directory is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called the </a:t>
            </a:r>
            <a:r>
              <a:rPr lang="en-GB" sz="24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Working </a:t>
            </a:r>
            <a:r>
              <a:rPr lang="en-GB" sz="24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Directory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. The files you will be working on will be stored there.</a:t>
            </a:r>
          </a:p>
          <a:p>
            <a:pPr algn="just"/>
            <a:endParaRPr lang="en-GB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Git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will detect any new file you will place in the Working Directory. And you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check the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status of the directory by using the Git command “status.”</a:t>
            </a:r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GB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GB" sz="2000" dirty="0"/>
          </a:p>
          <a:p>
            <a:pPr marL="342900" indent="-342900" algn="just">
              <a:buFont typeface="Wingdings" pitchFamily="2" charset="2"/>
              <a:buChar char="Ø"/>
            </a:pPr>
            <a:endParaRPr lang="en-GB" sz="2000" dirty="0" smtClean="0"/>
          </a:p>
          <a:p>
            <a:pPr marL="342900" indent="-342900" algn="just">
              <a:buFont typeface="Wingdings" pitchFamily="2" charset="2"/>
              <a:buChar char="Ø"/>
            </a:pPr>
            <a:endParaRPr lang="en-GB" sz="2000" dirty="0"/>
          </a:p>
          <a:p>
            <a:pPr marL="342900" indent="-342900" algn="just">
              <a:buFont typeface="Wingdings" pitchFamily="2" charset="2"/>
              <a:buChar char="Ø"/>
            </a:pPr>
            <a:endParaRPr lang="en-US" sz="2000" dirty="0" smtClean="0"/>
          </a:p>
          <a:p>
            <a:pPr marL="342900" indent="-342900" algn="just">
              <a:buFont typeface="Wingdings" pitchFamily="2" charset="2"/>
              <a:buChar char="Ø"/>
            </a:pPr>
            <a:endParaRPr lang="en-US" sz="2000" dirty="0"/>
          </a:p>
          <a:p>
            <a:pPr marL="342900" indent="-342900" algn="just">
              <a:buFont typeface="Wingdings" pitchFamily="2" charset="2"/>
              <a:buChar char="Ø"/>
            </a:pPr>
            <a:endParaRPr lang="en-US" sz="2000" dirty="0" smtClean="0"/>
          </a:p>
          <a:p>
            <a:pPr marL="342900" indent="-342900" algn="just">
              <a:buFont typeface="Wingdings" pitchFamily="2" charset="2"/>
              <a:buChar char="Ø"/>
            </a:pPr>
            <a:endParaRPr lang="en-US" sz="2000" dirty="0"/>
          </a:p>
          <a:p>
            <a:pPr marL="342900" indent="-342900" algn="just">
              <a:buFont typeface="Wingdings" pitchFamily="2" charset="2"/>
              <a:buChar char="Ø"/>
            </a:pPr>
            <a:endParaRPr lang="en-GB" sz="2000" dirty="0" smtClean="0"/>
          </a:p>
          <a:p>
            <a:pPr algn="just"/>
            <a:endParaRPr lang="en-GB" sz="200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996952"/>
            <a:ext cx="5823255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0905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972"/>
    </mc:Choice>
    <mc:Fallback xmlns="">
      <p:transition spd="slow" advTm="89972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/>
              <a:t>4/16/2022</a:t>
            </a:fld>
            <a:endParaRPr lang="en-US" sz="1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/>
              <a:pPr/>
              <a:t>13</a:t>
            </a:fld>
            <a:endParaRPr lang="en-US" sz="1800" b="1" dirty="0"/>
          </a:p>
        </p:txBody>
      </p:sp>
      <p:sp>
        <p:nvSpPr>
          <p:cNvPr id="6" name="Rectangle 5"/>
          <p:cNvSpPr/>
          <p:nvPr/>
        </p:nvSpPr>
        <p:spPr>
          <a:xfrm>
            <a:off x="2114" y="1836"/>
            <a:ext cx="9141885" cy="7201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GB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most popular commands of Git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GB" dirty="0">
              <a:solidFill>
                <a:srgbClr val="222222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GB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$ git </a:t>
            </a:r>
            <a:r>
              <a:rPr lang="en-GB" sz="28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init</a:t>
            </a:r>
            <a:r>
              <a:rPr lang="en-GB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create empty repository</a:t>
            </a:r>
          </a:p>
          <a:p>
            <a:r>
              <a:rPr lang="en-GB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$ git clone  &lt;repo&gt;                        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clone existing repository</a:t>
            </a:r>
          </a:p>
          <a:p>
            <a:r>
              <a:rPr lang="en-GB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$ git add .                                       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Stage all changes</a:t>
            </a:r>
          </a:p>
          <a:p>
            <a:r>
              <a:rPr lang="en-GB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$ git add  &lt;file-path&gt;                    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Specifies </a:t>
            </a:r>
            <a:r>
              <a:rPr lang="en-GB" sz="2800" dirty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the files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you                                                              </a:t>
            </a:r>
          </a:p>
          <a:p>
            <a:r>
              <a:rPr lang="en-GB" sz="2800" dirty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              want to </a:t>
            </a:r>
            <a:r>
              <a:rPr lang="en-GB" sz="2800" dirty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add to the Staging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r>
              <a:rPr lang="en-GB" sz="2800" dirty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              Area </a:t>
            </a:r>
          </a:p>
          <a:p>
            <a:r>
              <a:rPr lang="en-GB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$ git commit –m &lt;</a:t>
            </a:r>
            <a:r>
              <a:rPr lang="en-GB" sz="28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msg</a:t>
            </a:r>
            <a:r>
              <a:rPr lang="en-GB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&gt;                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commit changes with  </a:t>
            </a:r>
          </a:p>
          <a:p>
            <a:r>
              <a:rPr lang="en-GB" sz="2800" dirty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               message</a:t>
            </a:r>
          </a:p>
          <a:p>
            <a:r>
              <a:rPr lang="en-GB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$ git status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                                      list staged/ unchanged/  </a:t>
            </a:r>
          </a:p>
          <a:p>
            <a:r>
              <a:rPr lang="en-GB" sz="2800" dirty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             untracked changes</a:t>
            </a:r>
          </a:p>
          <a:p>
            <a:r>
              <a:rPr lang="en-GB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$ git log                                          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display commit history</a:t>
            </a:r>
          </a:p>
          <a:p>
            <a:r>
              <a:rPr lang="en-GB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$ git diff                                         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show un-staged changes</a:t>
            </a:r>
          </a:p>
          <a:p>
            <a:r>
              <a:rPr lang="en-GB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$ git </a:t>
            </a:r>
            <a:r>
              <a:rPr lang="en-GB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restore &lt;file</a:t>
            </a:r>
            <a:r>
              <a:rPr lang="en-GB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&gt;                         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to </a:t>
            </a:r>
            <a:r>
              <a:rPr lang="en-GB" sz="2800" dirty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discard changes in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r>
              <a:rPr lang="en-GB" sz="2800" dirty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800" dirty="0" smtClean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              working </a:t>
            </a:r>
            <a:r>
              <a:rPr lang="en-GB" sz="2800" dirty="0">
                <a:solidFill>
                  <a:srgbClr val="222222"/>
                </a:solidFill>
                <a:latin typeface="Times New Roman" pitchFamily="18" charset="0"/>
                <a:cs typeface="Times New Roman" pitchFamily="18" charset="0"/>
              </a:rPr>
              <a:t>directory)</a:t>
            </a:r>
          </a:p>
          <a:p>
            <a:endParaRPr lang="en-GB" sz="2000" dirty="0" smtClean="0">
              <a:solidFill>
                <a:srgbClr val="222222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822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762"/>
    </mc:Choice>
    <mc:Fallback xmlns="">
      <p:transition spd="slow" advTm="153762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/>
              <a:t>4/16/2022</a:t>
            </a:fld>
            <a:endParaRPr lang="en-US" sz="1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/>
              <a:pPr/>
              <a:t>14</a:t>
            </a:fld>
            <a:endParaRPr lang="en-US" sz="1800" b="1" dirty="0"/>
          </a:p>
        </p:txBody>
      </p:sp>
      <p:sp>
        <p:nvSpPr>
          <p:cNvPr id="6" name="Rectangle 5"/>
          <p:cNvSpPr/>
          <p:nvPr/>
        </p:nvSpPr>
        <p:spPr>
          <a:xfrm>
            <a:off x="0" y="107340"/>
            <a:ext cx="896448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Git uses a three- tree architecture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0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GB" sz="24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738281"/>
            <a:ext cx="9035480" cy="5716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732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64"/>
    </mc:Choice>
    <mc:Fallback xmlns="">
      <p:transition spd="slow" advTm="38264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/>
              <a:t>4/16/2022</a:t>
            </a:fld>
            <a:endParaRPr lang="en-US" sz="1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/>
              <a:pPr/>
              <a:t>15</a:t>
            </a:fld>
            <a:endParaRPr lang="en-US" sz="1800" b="1" dirty="0"/>
          </a:p>
        </p:txBody>
      </p:sp>
      <p:sp>
        <p:nvSpPr>
          <p:cNvPr id="6" name="Rectangle 5"/>
          <p:cNvSpPr/>
          <p:nvPr/>
        </p:nvSpPr>
        <p:spPr>
          <a:xfrm>
            <a:off x="0" y="107340"/>
            <a:ext cx="896448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Git uses a three- tree architecture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0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GB" sz="24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764704"/>
            <a:ext cx="7128792" cy="555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5951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64"/>
    </mc:Choice>
    <mc:Fallback xmlns="">
      <p:transition spd="slow" advTm="38264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/>
              <a:t>4/16/2022</a:t>
            </a:fld>
            <a:endParaRPr lang="en-US" sz="1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/>
              <a:pPr/>
              <a:t>16</a:t>
            </a:fld>
            <a:endParaRPr lang="en-US" sz="1800" b="1" dirty="0"/>
          </a:p>
        </p:txBody>
      </p:sp>
      <p:sp>
        <p:nvSpPr>
          <p:cNvPr id="6" name="Rectangle 5"/>
          <p:cNvSpPr/>
          <p:nvPr/>
        </p:nvSpPr>
        <p:spPr>
          <a:xfrm>
            <a:off x="0" y="107340"/>
            <a:ext cx="8964488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Recording changes to the repository 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GB" sz="2000" b="1" dirty="0" smtClean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Each file in your working directory can be in one of the following two status: Tracked or Untracked </a:t>
            </a:r>
          </a:p>
          <a:p>
            <a:pPr marL="342900" indent="-342900" algn="just">
              <a:buFont typeface="Wingdings" pitchFamily="2" charset="2"/>
              <a:buChar char="Ø"/>
            </a:pPr>
            <a:endParaRPr lang="en-GB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File Status in Life Cycle</a:t>
            </a:r>
          </a:p>
          <a:p>
            <a:pPr marL="800100" lvl="1" indent="-342900" algn="just">
              <a:buFont typeface="Courier New" pitchFamily="49" charset="0"/>
              <a:buChar char="o"/>
            </a:pP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Untracked</a:t>
            </a:r>
          </a:p>
          <a:p>
            <a:pPr marL="800100" lvl="1" indent="-342900" algn="just">
              <a:buFont typeface="Courier New" pitchFamily="49" charset="0"/>
              <a:buChar char="o"/>
            </a:pP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Unmodified</a:t>
            </a:r>
          </a:p>
          <a:p>
            <a:pPr marL="800100" lvl="1" indent="-342900" algn="just">
              <a:buFont typeface="Courier New" pitchFamily="49" charset="0"/>
              <a:buChar char="o"/>
            </a:pP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Modified</a:t>
            </a:r>
          </a:p>
          <a:p>
            <a:pPr marL="800100" lvl="1" indent="-342900" algn="just">
              <a:buFont typeface="Courier New" pitchFamily="49" charset="0"/>
              <a:buChar char="o"/>
            </a:pP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 Staged     </a:t>
            </a:r>
          </a:p>
          <a:p>
            <a:pPr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008" y="2348880"/>
            <a:ext cx="6097496" cy="3886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848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64"/>
    </mc:Choice>
    <mc:Fallback xmlns="">
      <p:transition spd="slow" advTm="38264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4/16/2022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36512" y="116632"/>
            <a:ext cx="8409835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sz="3600" b="1" dirty="0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Checking </a:t>
            </a:r>
            <a:r>
              <a:rPr lang="en-GB" sz="3600" b="1" dirty="0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the status of your files</a:t>
            </a:r>
          </a:p>
          <a:p>
            <a:pPr lvl="0"/>
            <a:r>
              <a:rPr lang="en-GB" sz="2800" b="1" dirty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lvl="0"/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692696"/>
            <a:ext cx="91440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 Command:  $ git status</a:t>
            </a:r>
          </a:p>
          <a:p>
            <a:pPr lvl="0" algn="just"/>
            <a:endParaRPr lang="en-GB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1- Untracked files- Files in your working directory that are not present in your last snapshot and staging area.</a:t>
            </a:r>
          </a:p>
          <a:p>
            <a:pPr lvl="0" algn="just"/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2- Tracked files- Files that are present in the last snapshot.</a:t>
            </a:r>
          </a:p>
          <a:p>
            <a:pPr lvl="0" algn="just"/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The following command is used to make the file status as </a:t>
            </a:r>
            <a:r>
              <a:rPr lang="en-GB" sz="2400" dirty="0" err="1" smtClean="0">
                <a:latin typeface="Times New Roman" pitchFamily="18" charset="0"/>
                <a:cs typeface="Times New Roman" pitchFamily="18" charset="0"/>
              </a:rPr>
              <a:t>trackable</a:t>
            </a:r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Command: $ git add &lt;file name&gt;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0" algn="just"/>
            <a:r>
              <a:rPr lang="en-GB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8405" y="4013219"/>
            <a:ext cx="4933950" cy="20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236" y="4005064"/>
            <a:ext cx="3381375" cy="204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3781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971"/>
    </mc:Choice>
    <mc:Fallback xmlns="">
      <p:transition spd="slow" advTm="65971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4/16/2022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36512" y="116632"/>
            <a:ext cx="8409835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sz="3600" b="1" dirty="0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Checking </a:t>
            </a:r>
            <a:r>
              <a:rPr lang="en-GB" sz="3600" b="1" dirty="0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the status of your files</a:t>
            </a:r>
          </a:p>
          <a:p>
            <a:pPr lvl="0"/>
            <a:r>
              <a:rPr lang="en-GB" sz="2800" b="1" dirty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lvl="0"/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692696"/>
            <a:ext cx="9144000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GB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1- Staging Modified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files-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A File which is already tracked and has been    </a:t>
            </a:r>
          </a:p>
          <a:p>
            <a:pPr lvl="0" algn="just"/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modified in the working directory, but not yet stage.</a:t>
            </a:r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2-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Un-staging Modified files- A File 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that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is out of staging area.</a:t>
            </a:r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   The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following command is used to make the file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unstaged.</a:t>
            </a:r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Command: $ git </a:t>
            </a:r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reset HEAD </a:t>
            </a:r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&lt;file name&gt;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0" algn="just"/>
            <a:r>
              <a:rPr lang="en-GB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291" y="3284984"/>
            <a:ext cx="4933950" cy="3514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604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971"/>
    </mc:Choice>
    <mc:Fallback xmlns="">
      <p:transition spd="slow" advTm="65971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4/16/2022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36512" y="116632"/>
            <a:ext cx="8409835" cy="7232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sz="3600" b="1" dirty="0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Viewing your staged and Unstaged changes  </a:t>
            </a:r>
            <a:endParaRPr lang="en-GB" sz="36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lvl="0"/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692696"/>
            <a:ext cx="9144000" cy="82791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GB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0" indent="-342900" algn="just">
              <a:buFont typeface="Wingdings" pitchFamily="2" charset="2"/>
              <a:buChar char="§"/>
            </a:pP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To view the difference between staged and Unstaged files.</a:t>
            </a:r>
          </a:p>
          <a:p>
            <a:pPr lvl="0" algn="just"/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Command: $ </a:t>
            </a:r>
            <a:r>
              <a:rPr lang="en-US" sz="2400" b="1" dirty="0" err="1">
                <a:latin typeface="Times New Roman" pitchFamily="18" charset="0"/>
                <a:cs typeface="Times New Roman" pitchFamily="18" charset="0"/>
              </a:rPr>
              <a:t>git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 diff</a:t>
            </a: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0" indent="-342900" algn="just">
              <a:buFont typeface="Wingdings" pitchFamily="2" charset="2"/>
              <a:buChar char="§"/>
            </a:pP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To view the difference between  staged and the last  committed file.</a:t>
            </a:r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Command: $ git </a:t>
            </a:r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diff -cached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GB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007711"/>
            <a:ext cx="3897263" cy="2285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271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971"/>
    </mc:Choice>
    <mc:Fallback xmlns="">
      <p:transition spd="slow" advTm="65971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8AF4-C275-412C-990A-F3CA80AA398A}" type="datetime1">
              <a:rPr lang="en-US" sz="1800" b="1" smtClean="0"/>
              <a:t>4/16/2022</a:t>
            </a:fld>
            <a:endParaRPr lang="en-US" sz="1800" b="1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/>
              <a:pPr/>
              <a:t>2</a:t>
            </a:fld>
            <a:endParaRPr lang="en-US" sz="1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2843808" y="225514"/>
            <a:ext cx="3670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Outline</a:t>
            </a:r>
            <a:endParaRPr lang="en-GB" sz="3600" b="1" dirty="0">
              <a:solidFill>
                <a:schemeClr val="tx2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5536" y="1340768"/>
            <a:ext cx="376224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1- Introduction</a:t>
            </a:r>
          </a:p>
          <a:p>
            <a:r>
              <a:rPr lang="en-GB" dirty="0" smtClean="0"/>
              <a:t>     History and fundamentals concepts</a:t>
            </a:r>
          </a:p>
          <a:p>
            <a:r>
              <a:rPr lang="en-GB" dirty="0" smtClean="0"/>
              <a:t>2- Introduction to Git</a:t>
            </a:r>
          </a:p>
          <a:p>
            <a:r>
              <a:rPr lang="en-GB" dirty="0"/>
              <a:t> </a:t>
            </a:r>
            <a:r>
              <a:rPr lang="en-GB" dirty="0" smtClean="0"/>
              <a:t>    What is Git?</a:t>
            </a:r>
          </a:p>
          <a:p>
            <a:r>
              <a:rPr lang="en-GB" dirty="0"/>
              <a:t> </a:t>
            </a:r>
            <a:r>
              <a:rPr lang="en-GB" dirty="0" smtClean="0"/>
              <a:t>    </a:t>
            </a:r>
          </a:p>
          <a:p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13"/>
    </mc:Choice>
    <mc:Fallback xmlns="">
      <p:transition spd="slow" advTm="12413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36512" y="116632"/>
            <a:ext cx="8409835" cy="6678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sz="3600" b="1" dirty="0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Committing your changes  </a:t>
            </a:r>
            <a:endParaRPr lang="en-GB" sz="36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lvl="0"/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lvl="0"/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692696"/>
            <a:ext cx="9144000" cy="8648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GB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0" indent="-342900" algn="just">
              <a:buFont typeface="Wingdings" pitchFamily="2" charset="2"/>
              <a:buChar char="§"/>
            </a:pP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To commit along with comments</a:t>
            </a:r>
          </a:p>
          <a:p>
            <a:pPr lvl="0" algn="just"/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Command: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$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git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commit –m &lt;</a:t>
            </a:r>
            <a:r>
              <a:rPr lang="en-US" sz="2400" b="1" dirty="0" err="1">
                <a:latin typeface="Times New Roman" pitchFamily="18" charset="0"/>
                <a:cs typeface="Times New Roman" pitchFamily="18" charset="0"/>
              </a:rPr>
              <a:t>msg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&gt;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0" indent="-342900" algn="just">
              <a:buFont typeface="Wingdings" pitchFamily="2" charset="2"/>
              <a:buChar char="§"/>
            </a:pP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Undo the commit </a:t>
            </a:r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Command: $ </a:t>
            </a:r>
            <a:r>
              <a:rPr lang="en-GB" sz="2400" b="1" dirty="0">
                <a:latin typeface="Times New Roman" pitchFamily="18" charset="0"/>
                <a:cs typeface="Times New Roman" pitchFamily="18" charset="0"/>
              </a:rPr>
              <a:t>git reset HEAD~</a:t>
            </a:r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GB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1844824"/>
            <a:ext cx="4271098" cy="2647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40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971"/>
    </mc:Choice>
    <mc:Fallback xmlns="">
      <p:transition spd="slow" advTm="65971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36512" y="116632"/>
            <a:ext cx="8409835" cy="6678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sz="3600" b="1" dirty="0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Committing your changes  </a:t>
            </a:r>
            <a:endParaRPr lang="en-GB" sz="36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lvl="0"/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 smtClean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lvl="0"/>
            <a:endParaRPr lang="en-GB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692696"/>
            <a:ext cx="9144000" cy="90178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GB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0" indent="-342900" algn="just">
              <a:buFont typeface="Wingdings" pitchFamily="2" charset="2"/>
              <a:buChar char="§"/>
            </a:pP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To display commit history</a:t>
            </a:r>
          </a:p>
          <a:p>
            <a:pPr lvl="0" algn="just"/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Command: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$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git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log</a:t>
            </a: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0" indent="-342900" algn="just">
              <a:buFont typeface="Wingdings" pitchFamily="2" charset="2"/>
              <a:buChar char="§"/>
            </a:pP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list staged/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unchanged/ untracked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changes</a:t>
            </a:r>
          </a:p>
          <a:p>
            <a:pPr lvl="0" algn="just"/>
            <a:r>
              <a:rPr lang="en-US" sz="2400" b="1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Command: $ </a:t>
            </a:r>
            <a:r>
              <a:rPr lang="en-US" sz="2400" b="1" dirty="0" err="1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git</a:t>
            </a:r>
            <a:r>
              <a:rPr lang="en-US" sz="2400" b="1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status</a:t>
            </a:r>
            <a:endParaRPr lang="en-US" sz="2400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GB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GB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238" y="2000250"/>
            <a:ext cx="4581525" cy="2857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4691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971"/>
    </mc:Choice>
    <mc:Fallback xmlns="">
      <p:transition spd="slow" advTm="65971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027" y="18864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What is </a:t>
            </a:r>
            <a:r>
              <a:rPr lang="en-US" sz="3600" b="1" dirty="0" err="1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Github</a:t>
            </a:r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?</a:t>
            </a:r>
            <a:endParaRPr lang="en-GB" sz="36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9512" y="1844824"/>
            <a:ext cx="87849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So far, we have been working with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Git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on a local system. To put your project up on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GitHub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, you will need to have a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GitHub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repository for it to live in</a:t>
            </a:r>
            <a:endParaRPr lang="en-US" sz="2800" b="1" dirty="0" smtClean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endParaRPr lang="en-US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b="1" dirty="0" err="1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Github</a:t>
            </a:r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is a web-based hosting service for software development project that use the </a:t>
            </a:r>
            <a:r>
              <a:rPr lang="en-US" sz="2800" dirty="0" err="1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Git</a:t>
            </a:r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revision control system. </a:t>
            </a:r>
            <a:r>
              <a:rPr lang="en-US" sz="2800" dirty="0" err="1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Github</a:t>
            </a:r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was founded by Chris Wanstrath and tom Preston-Werner and PJ Hyett.</a:t>
            </a:r>
            <a:r>
              <a:rPr lang="en-US" sz="2800" b="1" dirty="0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US" sz="2800" dirty="0" smtClean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US" sz="2800" dirty="0" smtClean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GB" sz="28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782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4" y="44577"/>
            <a:ext cx="8229600" cy="876190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err="1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Github</a:t>
            </a:r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Registration:</a:t>
            </a:r>
            <a:endParaRPr lang="en-GB" sz="36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9024" y="980728"/>
            <a:ext cx="878497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We </a:t>
            </a: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would need to create an account 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with </a:t>
            </a:r>
            <a:r>
              <a:rPr lang="en-GB" sz="2800" dirty="0" err="1" smtClean="0">
                <a:latin typeface="Times New Roman" pitchFamily="18" charset="0"/>
                <a:cs typeface="Times New Roman" pitchFamily="18" charset="0"/>
              </a:rPr>
              <a:t>GitHub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 is obviously free. We </a:t>
            </a: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can do so via this link here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r>
              <a:rPr lang="en-US" sz="2800" b="1" dirty="0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  <a:hlinkClick r:id="rId2"/>
              </a:rPr>
              <a:t>https</a:t>
            </a:r>
            <a:r>
              <a:rPr lang="en-US" sz="2800" b="1" dirty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  <a:hlinkClick r:id="rId2"/>
              </a:rPr>
              <a:t>://github.com</a:t>
            </a:r>
            <a:r>
              <a:rPr lang="en-US" sz="2800" b="1" dirty="0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  <a:hlinkClick r:id="rId2"/>
              </a:rPr>
              <a:t>/</a:t>
            </a:r>
            <a:r>
              <a:rPr lang="en-US" sz="2800" b="1" dirty="0" smtClean="0">
                <a:solidFill>
                  <a:srgbClr val="1F497D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endParaRPr lang="en-US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     </a:t>
            </a:r>
            <a:endParaRPr lang="en-US" sz="2800" dirty="0" smtClean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GB" sz="28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553" y="2420888"/>
            <a:ext cx="8051985" cy="3945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716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88624" cy="764704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Creating a new </a:t>
            </a:r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repository</a:t>
            </a:r>
            <a:endParaRPr lang="en-GB" sz="36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199" y="622711"/>
            <a:ext cx="878497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itchFamily="2" charset="2"/>
              <a:buChar char="Ø"/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To create a new repository on </a:t>
            </a:r>
            <a:r>
              <a:rPr lang="en-GB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GitHub</a:t>
            </a:r>
            <a:r>
              <a:rPr lang="en-GB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, you have to click on the </a:t>
            </a:r>
            <a:r>
              <a:rPr lang="en-GB" sz="2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+</a:t>
            </a:r>
            <a:r>
              <a:rPr lang="en-GB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sign </a:t>
            </a:r>
            <a:r>
              <a:rPr lang="en-GB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on the </a:t>
            </a:r>
            <a:r>
              <a:rPr lang="en-GB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top right corner or click on the green</a:t>
            </a:r>
            <a:r>
              <a:rPr lang="en-GB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NEW</a:t>
            </a:r>
            <a:r>
              <a:rPr lang="en-GB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button in the </a:t>
            </a:r>
            <a:r>
              <a:rPr lang="en-GB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top-left where </a:t>
            </a:r>
            <a:r>
              <a:rPr lang="en-GB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repositories </a:t>
            </a:r>
            <a:r>
              <a:rPr lang="en-GB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are mentioned </a:t>
            </a:r>
            <a:r>
              <a:rPr lang="en-GB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and then click on the</a:t>
            </a:r>
            <a:r>
              <a:rPr lang="en-GB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New Repository </a:t>
            </a:r>
            <a:r>
              <a:rPr lang="en-GB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button</a:t>
            </a:r>
            <a:r>
              <a:rPr lang="en-GB" sz="20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endParaRPr lang="en-US" sz="2800" b="1" dirty="0">
              <a:solidFill>
                <a:srgbClr val="1F497D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     </a:t>
            </a:r>
            <a:endParaRPr lang="en-US" sz="2800" dirty="0" smtClean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GB" sz="28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772816"/>
            <a:ext cx="4104456" cy="497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07292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88624" cy="764704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Creating </a:t>
            </a: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a new 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repository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9512" y="1052736"/>
            <a:ext cx="878497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itchFamily="2" charset="2"/>
              <a:buChar char="Ø"/>
            </a:pP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We </a:t>
            </a: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can specify the 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information for our </a:t>
            </a: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new repository like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algn="just"/>
            <a:endParaRPr lang="en-GB" sz="28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 algn="just">
              <a:buFont typeface="Wingdings" pitchFamily="2" charset="2"/>
              <a:buChar char="Ø"/>
            </a:pP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The name of the project: Here, make sure to use 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something descriptive. </a:t>
            </a:r>
          </a:p>
          <a:p>
            <a:pPr algn="just"/>
            <a:endParaRPr lang="en-GB" sz="2800" dirty="0" smtClean="0">
              <a:latin typeface="Times New Roman" pitchFamily="18" charset="0"/>
              <a:cs typeface="Times New Roman" pitchFamily="18" charset="0"/>
            </a:endParaRPr>
          </a:p>
          <a:p>
            <a:pPr marL="457200" indent="-457200" algn="just">
              <a:buFont typeface="Wingdings" pitchFamily="2" charset="2"/>
              <a:buChar char="Ø"/>
            </a:pP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Some </a:t>
            </a: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general description about the project and what it is 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about.</a:t>
            </a:r>
          </a:p>
          <a:p>
            <a:pPr algn="just"/>
            <a:endParaRPr lang="en-GB" sz="28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 algn="just">
              <a:buFont typeface="Wingdings" pitchFamily="2" charset="2"/>
              <a:buChar char="Ø"/>
            </a:pP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Choose whether you want the repository to be Public or 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Private.</a:t>
            </a:r>
            <a:r>
              <a:rPr lang="en-US" sz="28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     </a:t>
            </a:r>
            <a:endParaRPr lang="en-GB" sz="28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247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88624" cy="764704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Creating </a:t>
            </a: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a new 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repository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6938" y="724619"/>
            <a:ext cx="4810125" cy="580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1239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88624" cy="764704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Creating </a:t>
            </a: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a new 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repository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68760"/>
            <a:ext cx="9143999" cy="43473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600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88624" cy="764704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Connecting local repo with remote repo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707793"/>
            <a:ext cx="903649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 following commands are already done in the Local repo</a:t>
            </a:r>
          </a:p>
          <a:p>
            <a:endParaRPr lang="en-GB" dirty="0"/>
          </a:p>
          <a:p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$ git </a:t>
            </a:r>
            <a:r>
              <a:rPr lang="en-GB" sz="2400" dirty="0" err="1">
                <a:latin typeface="Times New Roman" pitchFamily="18" charset="0"/>
                <a:cs typeface="Times New Roman" pitchFamily="18" charset="0"/>
              </a:rPr>
              <a:t>init</a:t>
            </a:r>
            <a:endParaRPr lang="en-GB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$ git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add README.md</a:t>
            </a:r>
          </a:p>
          <a:p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$ git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commit -m "first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commit“</a:t>
            </a:r>
          </a:p>
          <a:p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Then must ensure we are in the main branch in the locally by applying the following command: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$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git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branch -M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main            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Using the Link of remote repo to connect both (remote repo + local repo) apply the following command: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$ git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remote add origin https://github.com/Farisllwaah/NewProject.git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GB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8923" y="3429000"/>
            <a:ext cx="3267075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0429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88624" cy="764704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Connecting local repo with remote repo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707793"/>
            <a:ext cx="90364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$ git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remote add origin </a:t>
            </a:r>
            <a:r>
              <a:rPr lang="en-GB" sz="2400" dirty="0">
                <a:latin typeface="Times New Roman" pitchFamily="18" charset="0"/>
                <a:cs typeface="Times New Roman" pitchFamily="18" charset="0"/>
                <a:hlinkClick r:id="rId2"/>
              </a:rPr>
              <a:t>https://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  <a:hlinkClick r:id="rId2"/>
              </a:rPr>
              <a:t>github.com/Farisllwaah/NewProject.git</a:t>
            </a:r>
            <a:endParaRPr lang="en-GB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$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git push -u origin main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GB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615647"/>
            <a:ext cx="4486275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770" y="4221088"/>
            <a:ext cx="5153025" cy="2219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854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8AF4-C275-412C-990A-F3CA80AA398A}" type="datetime1">
              <a:rPr lang="en-US" sz="1800" b="1" smtClean="0"/>
              <a:t>4/16/2022</a:t>
            </a:fld>
            <a:endParaRPr lang="en-US" sz="1800" b="1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/>
              <a:pPr/>
              <a:t>3</a:t>
            </a:fld>
            <a:endParaRPr lang="en-US" sz="1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79513" y="261809"/>
            <a:ext cx="8784975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What is version </a:t>
            </a:r>
            <a:r>
              <a:rPr lang="en-GB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control System (VCS)?</a:t>
            </a:r>
          </a:p>
          <a:p>
            <a:endParaRPr lang="en-GB" sz="3200" dirty="0" smtClean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GB" sz="2400" dirty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The purpose of </a:t>
            </a:r>
            <a:r>
              <a:rPr lang="en-GB" sz="2400" b="1" dirty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sz="2400" dirty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ersion </a:t>
            </a:r>
            <a:r>
              <a:rPr lang="en-GB" sz="2400" b="1" dirty="0" smtClean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c</a:t>
            </a:r>
            <a:r>
              <a:rPr lang="en-GB" sz="2400" dirty="0" smtClean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ontrol </a:t>
            </a:r>
            <a:r>
              <a:rPr lang="en-GB" sz="2400" b="1" dirty="0" smtClean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GB" sz="2400" dirty="0" smtClean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ystem </a:t>
            </a:r>
            <a:r>
              <a:rPr lang="en-GB" sz="2400" dirty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is to allow software teams track changes to the code, while enhancing communication and collaboration between team members. Version </a:t>
            </a:r>
            <a:r>
              <a:rPr lang="en-GB" sz="2400" dirty="0" smtClean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control system </a:t>
            </a:r>
            <a:r>
              <a:rPr lang="en-GB" sz="2400" dirty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facilitates a continuous, simple way to develop software</a:t>
            </a:r>
            <a:r>
              <a:rPr lang="en-GB" sz="2400" dirty="0" smtClean="0">
                <a:solidFill>
                  <a:srgbClr val="333333"/>
                </a:solidFill>
                <a:latin typeface="Source Sans Pro"/>
              </a:rPr>
              <a:t>.</a:t>
            </a:r>
          </a:p>
          <a:p>
            <a:pPr algn="just"/>
            <a:endParaRPr lang="en-GB" sz="2400" dirty="0">
              <a:solidFill>
                <a:srgbClr val="333333"/>
              </a:solidFill>
              <a:latin typeface="Source Sans Pro"/>
            </a:endParaRPr>
          </a:p>
          <a:p>
            <a:pPr algn="just"/>
            <a:r>
              <a:rPr lang="en-GB" sz="2400" dirty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GB" sz="2400" dirty="0" smtClean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VCS helps the developer to analyse project:</a:t>
            </a:r>
          </a:p>
          <a:p>
            <a:pPr algn="just"/>
            <a:endParaRPr lang="en-GB" sz="2400" dirty="0">
              <a:solidFill>
                <a:srgbClr val="333333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q"/>
            </a:pPr>
            <a:r>
              <a:rPr lang="en-US" sz="2400" dirty="0" smtClean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 VCS provides you with proper description</a:t>
            </a:r>
          </a:p>
          <a:p>
            <a:pPr marL="342900" indent="-342900" algn="just">
              <a:buFont typeface="Wingdings" pitchFamily="2" charset="2"/>
              <a:buChar char="q"/>
            </a:pPr>
            <a:r>
              <a:rPr lang="en-US" sz="2400" dirty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what exactly was changed</a:t>
            </a:r>
          </a:p>
          <a:p>
            <a:pPr marL="342900" indent="-342900" algn="just">
              <a:buFont typeface="Wingdings" pitchFamily="2" charset="2"/>
              <a:buChar char="q"/>
            </a:pPr>
            <a:r>
              <a:rPr lang="en-US" sz="2400" dirty="0" smtClean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When it was changed</a:t>
            </a:r>
          </a:p>
          <a:p>
            <a:pPr algn="just"/>
            <a:endParaRPr lang="en-US" sz="2400" dirty="0" smtClean="0">
              <a:solidFill>
                <a:srgbClr val="333333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And hence, you can analyse how your project </a:t>
            </a:r>
          </a:p>
          <a:p>
            <a:pPr algn="just"/>
            <a:r>
              <a:rPr lang="en-US" sz="2400" dirty="0" smtClean="0">
                <a:solidFill>
                  <a:srgbClr val="333333"/>
                </a:solidFill>
                <a:latin typeface="Times New Roman" pitchFamily="18" charset="0"/>
                <a:cs typeface="Times New Roman" pitchFamily="18" charset="0"/>
              </a:rPr>
              <a:t>evolved between versions.</a:t>
            </a:r>
            <a:endParaRPr lang="en-GB" sz="2400" b="0" i="0" dirty="0">
              <a:solidFill>
                <a:srgbClr val="333333"/>
              </a:solidFill>
              <a:effectLst/>
              <a:latin typeface="Source Sans Pro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3787" y="3212976"/>
            <a:ext cx="2970213" cy="258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96192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13"/>
    </mc:Choice>
    <mc:Fallback xmlns="">
      <p:transition spd="slow" advTm="12413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88624" cy="764704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Connecting local repo with remote repo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707793"/>
            <a:ext cx="90364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GB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333327"/>
            <a:ext cx="9108504" cy="41839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587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88624" cy="764704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Connecting local repo with remote repo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707793"/>
            <a:ext cx="90364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GB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167992"/>
            <a:ext cx="9143999" cy="4285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460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88624" cy="764704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The README.md file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9512" y="1052736"/>
            <a:ext cx="878497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itchFamily="2" charset="2"/>
              <a:buChar char="Ø"/>
            </a:pP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The README.md file is an essential part of each project. The .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md extension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stands for Markdown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For more information about Markdown see the following link:</a:t>
            </a:r>
          </a:p>
          <a:p>
            <a:pPr algn="just"/>
            <a:r>
              <a:rPr lang="en-GB" sz="2400" dirty="0">
                <a:latin typeface="Times New Roman" pitchFamily="18" charset="0"/>
                <a:cs typeface="Times New Roman" pitchFamily="18" charset="0"/>
                <a:hlinkClick r:id="rId2"/>
              </a:rPr>
              <a:t>https://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  <a:hlinkClick r:id="rId2"/>
              </a:rPr>
              <a:t>devdojo.com/mithicher/build-a-markdown-editor-component-with-alpinejs-laravel-blade-component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  </a:t>
            </a:r>
          </a:p>
          <a:p>
            <a:pPr algn="just"/>
            <a:endParaRPr lang="en-GB" sz="24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 algn="just">
              <a:buFont typeface="Wingdings" pitchFamily="2" charset="2"/>
              <a:buChar char="Ø"/>
            </a:pP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You can think of the README.md file as the introduction to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your repository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. It's beneficial because while looking at someone's repo,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you can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just scroll down to their README file and have a look at what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their project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is all about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endParaRPr lang="en-GB" sz="24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 algn="just">
              <a:buFont typeface="Wingdings" pitchFamily="2" charset="2"/>
              <a:buChar char="Ø"/>
            </a:pP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And it is crucial that your project is properly introduced. Because if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the project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itself isn't introduced properly, no one will spend their </a:t>
            </a:r>
            <a:r>
              <a:rPr lang="en-GB" sz="2400" dirty="0" smtClean="0">
                <a:latin typeface="Times New Roman" pitchFamily="18" charset="0"/>
                <a:cs typeface="Times New Roman" pitchFamily="18" charset="0"/>
              </a:rPr>
              <a:t>time helping 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to improve it and try to develop it further.</a:t>
            </a:r>
            <a:endParaRPr lang="en-GB" sz="24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75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8AF4-C275-412C-990A-F3CA80AA398A}" type="datetime1">
              <a:rPr lang="en-US" sz="1800" b="1" smtClean="0"/>
              <a:t>4/16/2022</a:t>
            </a:fld>
            <a:endParaRPr lang="en-US" sz="1800" b="1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/>
              <a:pPr/>
              <a:t>33</a:t>
            </a:fld>
            <a:endParaRPr lang="en-US" sz="1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-6438" y="174585"/>
            <a:ext cx="8970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IQ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ماهو نظام التحكم في الاصدار</a:t>
            </a:r>
            <a:r>
              <a:rPr lang="en-GB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(VCS) </a:t>
            </a:r>
            <a:r>
              <a:rPr lang="ar-IQ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ar-IQ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؟</a:t>
            </a:r>
            <a:endParaRPr lang="en-GB" sz="36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7504" y="1309410"/>
            <a:ext cx="864096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IQ" sz="2000" b="1" dirty="0" smtClean="0">
                <a:cs typeface="+mj-cs"/>
              </a:rPr>
              <a:t>هو نظام يسمح بتسجيل التغيرات  على الملفات بمرور الوقت وبالتالي يمكن المبرمج أو الباحث من عرض اصدارات معينة من هذه الملفات لاحقاً.</a:t>
            </a:r>
          </a:p>
          <a:p>
            <a:pPr algn="r"/>
            <a:endParaRPr lang="ar-IQ" sz="2000" b="1" dirty="0" smtClean="0">
              <a:cs typeface="+mj-cs"/>
            </a:endParaRPr>
          </a:p>
          <a:p>
            <a:pPr algn="r"/>
            <a:r>
              <a:rPr lang="ar-IQ" sz="2000" b="1" dirty="0" smtClean="0">
                <a:cs typeface="+mj-cs"/>
              </a:rPr>
              <a:t>يقدم للمطورين مراجعة محفوظات المشروع وذلك:</a:t>
            </a:r>
          </a:p>
          <a:p>
            <a:pPr algn="r"/>
            <a:endParaRPr lang="ar-IQ" sz="2000" b="1" dirty="0">
              <a:cs typeface="+mj-cs"/>
            </a:endParaRPr>
          </a:p>
          <a:p>
            <a:pPr algn="r"/>
            <a:r>
              <a:rPr lang="ar-IQ" sz="2000" b="1" dirty="0" smtClean="0">
                <a:cs typeface="+mj-cs"/>
              </a:rPr>
              <a:t>1- لمعرفة التغيرات التي تم أجراؤها</a:t>
            </a:r>
          </a:p>
          <a:p>
            <a:pPr algn="r"/>
            <a:r>
              <a:rPr lang="ar-IQ" sz="2000" b="1" dirty="0" smtClean="0">
                <a:cs typeface="+mj-cs"/>
              </a:rPr>
              <a:t>2- من قام بالتغيرات</a:t>
            </a:r>
          </a:p>
          <a:p>
            <a:pPr algn="r"/>
            <a:r>
              <a:rPr lang="ar-IQ" sz="2000" b="1" dirty="0" smtClean="0">
                <a:cs typeface="+mj-cs"/>
              </a:rPr>
              <a:t>3- متى تم أجراء التغيرات</a:t>
            </a:r>
          </a:p>
          <a:p>
            <a:pPr algn="r"/>
            <a:r>
              <a:rPr lang="ar-IQ" sz="2000" b="1" dirty="0" smtClean="0">
                <a:cs typeface="+mj-cs"/>
              </a:rPr>
              <a:t>4- لماذا كانت هنالك حاجة للتغيرات </a:t>
            </a:r>
            <a:endParaRPr lang="ar-IQ" sz="2000" b="1" dirty="0">
              <a:cs typeface="+mj-cs"/>
            </a:endParaRPr>
          </a:p>
          <a:p>
            <a:pPr algn="r"/>
            <a:r>
              <a:rPr lang="ar-IQ" sz="2000" b="1" dirty="0" smtClean="0">
                <a:cs typeface="+mj-cs"/>
              </a:rPr>
              <a:t> </a:t>
            </a:r>
            <a:endParaRPr lang="en-GB" sz="2000" b="1" dirty="0"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001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13"/>
    </mc:Choice>
    <mc:Fallback xmlns="">
      <p:transition spd="slow" advTm="12413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/>
              <a:t>4/16/2022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36711"/>
            <a:ext cx="9144000" cy="4745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27215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/>
              <a:t>4/17/2022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" y="658813"/>
            <a:ext cx="9108504" cy="5123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-14532" y="91451"/>
            <a:ext cx="9396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Many different VCS exists now our days. The most common examples are listed below.</a:t>
            </a:r>
          </a:p>
        </p:txBody>
      </p:sp>
    </p:spTree>
    <p:extLst>
      <p:ext uri="{BB962C8B-B14F-4D97-AF65-F5344CB8AC3E}">
        <p14:creationId xmlns:p14="http://schemas.microsoft.com/office/powerpoint/2010/main" val="177150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/>
              <a:t>4/16/2022</a:t>
            </a:fld>
            <a:endParaRPr lang="en-US" sz="1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/>
              <a:pPr/>
              <a:t>6</a:t>
            </a:fld>
            <a:endParaRPr lang="en-US" sz="1800" b="1" dirty="0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GB" sz="3200" dirty="0" smtClean="0"/>
          </a:p>
          <a:p>
            <a:endParaRPr lang="en-GB" dirty="0">
              <a:solidFill>
                <a:srgbClr val="030303"/>
              </a:solidFill>
              <a:latin typeface="Roboto"/>
            </a:endParaRPr>
          </a:p>
          <a:p>
            <a:endParaRPr lang="en-GB" dirty="0" smtClean="0">
              <a:solidFill>
                <a:srgbClr val="030303"/>
              </a:solidFill>
              <a:latin typeface="Roboto"/>
            </a:endParaRPr>
          </a:p>
          <a:p>
            <a:endParaRPr lang="en-GB" dirty="0">
              <a:solidFill>
                <a:srgbClr val="030303"/>
              </a:solidFill>
              <a:latin typeface="Roboto"/>
            </a:endParaRPr>
          </a:p>
          <a:p>
            <a:endParaRPr lang="en-GB" dirty="0" smtClean="0">
              <a:solidFill>
                <a:srgbClr val="030303"/>
              </a:solidFill>
              <a:latin typeface="Roboto"/>
            </a:endParaRPr>
          </a:p>
          <a:p>
            <a:endParaRPr lang="en-GB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2" y="900113"/>
            <a:ext cx="9079056" cy="40410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1368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17"/>
    </mc:Choice>
    <mc:Fallback xmlns="">
      <p:transition spd="slow" advTm="4171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/>
              <a:t>4/16/2022</a:t>
            </a:fld>
            <a:endParaRPr lang="en-US" sz="1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/>
              <a:pPr/>
              <a:t>7</a:t>
            </a:fld>
            <a:endParaRPr lang="en-US" sz="1800" b="1" dirty="0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GB" sz="3200" dirty="0" smtClean="0"/>
          </a:p>
          <a:p>
            <a:endParaRPr lang="en-GB" dirty="0">
              <a:solidFill>
                <a:srgbClr val="030303"/>
              </a:solidFill>
              <a:latin typeface="Roboto"/>
            </a:endParaRPr>
          </a:p>
          <a:p>
            <a:endParaRPr lang="en-GB" dirty="0" smtClean="0">
              <a:solidFill>
                <a:srgbClr val="030303"/>
              </a:solidFill>
              <a:latin typeface="Roboto"/>
            </a:endParaRPr>
          </a:p>
          <a:p>
            <a:endParaRPr lang="en-GB" dirty="0">
              <a:solidFill>
                <a:srgbClr val="030303"/>
              </a:solidFill>
              <a:latin typeface="Roboto"/>
            </a:endParaRPr>
          </a:p>
          <a:p>
            <a:endParaRPr lang="en-GB" dirty="0" smtClean="0">
              <a:solidFill>
                <a:srgbClr val="030303"/>
              </a:solidFill>
              <a:latin typeface="Roboto"/>
            </a:endParaRPr>
          </a:p>
          <a:p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984885"/>
            <a:ext cx="9143999" cy="4328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788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17"/>
    </mc:Choice>
    <mc:Fallback xmlns="">
      <p:transition spd="slow" advTm="41717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What is Git?</a:t>
            </a:r>
            <a:endParaRPr lang="en-GB" sz="36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mtClean="0"/>
              <a:t>4/16/2022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9512" y="1844824"/>
            <a:ext cx="87849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Git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is an extremely fast, efficient, distributed version control system used for collaborative development of software.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Gi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was designed and 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    developed by Linus Torvalds, 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     April 2005.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GB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6561" y="3633886"/>
            <a:ext cx="3417887" cy="181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20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39E2F-3DFA-408A-B971-5998E05F675F}" type="datetime1">
              <a:rPr lang="en-US" sz="1800" b="1" smtClean="0"/>
              <a:t>4/16/2022</a:t>
            </a:fld>
            <a:endParaRPr lang="en-US" sz="1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E7BC5-1C93-47B9-8F0F-5BCAEE10B724}" type="slidenum">
              <a:rPr lang="en-US" sz="1800" b="1" smtClean="0"/>
              <a:pPr/>
              <a:t>9</a:t>
            </a:fld>
            <a:endParaRPr lang="en-US" sz="1800" b="1" dirty="0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8964488" cy="455509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lvl="0"/>
            <a:r>
              <a:rPr lang="en-GB" sz="3600" b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Installing Git  (Local Repository)</a:t>
            </a:r>
          </a:p>
          <a:p>
            <a:pPr lvl="0"/>
            <a:endParaRPr lang="en-US" sz="2800" dirty="0" smtClean="0">
              <a:solidFill>
                <a:srgbClr val="030303"/>
              </a:solidFill>
              <a:latin typeface="Times New Roman" pitchFamily="18" charset="0"/>
              <a:cs typeface="Times New Roman" pitchFamily="18" charset="0"/>
            </a:endParaRPr>
          </a:p>
          <a:p>
            <a:pPr marL="457200" lvl="0" indent="-457200">
              <a:buFont typeface="Wingdings" pitchFamily="2" charset="2"/>
              <a:buChar char="v"/>
            </a:pPr>
            <a:r>
              <a:rPr lang="en-US" sz="2800" dirty="0" smtClean="0">
                <a:solidFill>
                  <a:srgbClr val="030303"/>
                </a:solidFill>
                <a:latin typeface="Times New Roman" pitchFamily="18" charset="0"/>
                <a:cs typeface="Times New Roman" pitchFamily="18" charset="0"/>
              </a:rPr>
              <a:t>installing Git is simple</a:t>
            </a:r>
          </a:p>
          <a:p>
            <a:pPr lvl="0"/>
            <a:r>
              <a:rPr lang="en-US" sz="2800" b="1" dirty="0">
                <a:solidFill>
                  <a:srgbClr val="030303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smtClean="0">
                <a:solidFill>
                  <a:srgbClr val="030303"/>
                </a:solidFill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sz="2800" dirty="0" smtClean="0">
                <a:solidFill>
                  <a:srgbClr val="030303"/>
                </a:solidFill>
                <a:latin typeface="Times New Roman" pitchFamily="18" charset="0"/>
                <a:cs typeface="Times New Roman" pitchFamily="18" charset="0"/>
              </a:rPr>
              <a:t>download and follow the steps of installation.</a:t>
            </a:r>
          </a:p>
          <a:p>
            <a:pPr marL="457200" lvl="0" indent="-457200">
              <a:buFont typeface="Wingdings" pitchFamily="2" charset="2"/>
              <a:buChar char="v"/>
            </a:pPr>
            <a:r>
              <a:rPr lang="en-US" sz="2800" dirty="0" smtClean="0">
                <a:solidFill>
                  <a:srgbClr val="030303"/>
                </a:solidFill>
                <a:latin typeface="Times New Roman" pitchFamily="18" charset="0"/>
                <a:cs typeface="Times New Roman" pitchFamily="18" charset="0"/>
              </a:rPr>
              <a:t> Find detailed of installation in the following Link:</a:t>
            </a:r>
            <a:endParaRPr lang="en-US" sz="2800" dirty="0">
              <a:solidFill>
                <a:srgbClr val="030303"/>
              </a:solidFill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sz="2800" dirty="0" smtClean="0">
                <a:solidFill>
                  <a:srgbClr val="030303"/>
                </a:solidFill>
                <a:latin typeface="Times New Roman" pitchFamily="18" charset="0"/>
                <a:cs typeface="Times New Roman" pitchFamily="18" charset="0"/>
                <a:hlinkClick r:id="rId2"/>
              </a:rPr>
              <a:t>https</a:t>
            </a:r>
            <a:r>
              <a:rPr lang="en-US" sz="2800" dirty="0">
                <a:solidFill>
                  <a:srgbClr val="030303"/>
                </a:solidFill>
                <a:latin typeface="Times New Roman" pitchFamily="18" charset="0"/>
                <a:cs typeface="Times New Roman" pitchFamily="18" charset="0"/>
                <a:hlinkClick r:id="rId2"/>
              </a:rPr>
              <a:t>://</a:t>
            </a:r>
            <a:r>
              <a:rPr lang="en-US" sz="2800" dirty="0" smtClean="0">
                <a:solidFill>
                  <a:srgbClr val="030303"/>
                </a:solidFill>
                <a:latin typeface="Times New Roman" pitchFamily="18" charset="0"/>
                <a:cs typeface="Times New Roman" pitchFamily="18" charset="0"/>
                <a:hlinkClick r:id="rId2"/>
              </a:rPr>
              <a:t>git-scm.com/downloads</a:t>
            </a:r>
            <a:r>
              <a:rPr lang="en-US" sz="2800" dirty="0" smtClean="0">
                <a:solidFill>
                  <a:srgbClr val="030303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0"/>
            <a:endParaRPr lang="en-US" sz="3200" b="1" dirty="0" smtClean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  <a:p>
            <a:pPr lvl="0"/>
            <a:endParaRPr lang="en-GB" sz="3200" b="1" dirty="0" smtClean="0">
              <a:solidFill>
                <a:srgbClr val="030303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GB" dirty="0" smtClean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830" y="2708920"/>
            <a:ext cx="5684490" cy="3802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82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851"/>
    </mc:Choice>
    <mc:Fallback xmlns="">
      <p:transition spd="slow" advTm="245851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96358</TotalTime>
  <Words>1433</Words>
  <Application>Microsoft Office PowerPoint</Application>
  <PresentationFormat>On-screen Show (4:3)</PresentationFormat>
  <Paragraphs>441</Paragraphs>
  <Slides>33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Git?</vt:lpstr>
      <vt:lpstr>PowerPoint Presentation</vt:lpstr>
      <vt:lpstr>PowerPoint Presentation</vt:lpstr>
      <vt:lpstr>Initialize a Git repository (Local repo)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Github?</vt:lpstr>
      <vt:lpstr>Github Registration:</vt:lpstr>
      <vt:lpstr>Creating a new repository</vt:lpstr>
      <vt:lpstr> Creating a new repository</vt:lpstr>
      <vt:lpstr> Creating a new repository</vt:lpstr>
      <vt:lpstr> Creating a new repository</vt:lpstr>
      <vt:lpstr> Connecting local repo with remote repo</vt:lpstr>
      <vt:lpstr> Connecting local repo with remote repo</vt:lpstr>
      <vt:lpstr> Connecting local repo with remote repo</vt:lpstr>
      <vt:lpstr> Connecting local repo with remote repo</vt:lpstr>
      <vt:lpstr> The README.md file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Phisanu P</dc:creator>
  <cp:lastModifiedBy>Laptop</cp:lastModifiedBy>
  <cp:revision>1255</cp:revision>
  <cp:lastPrinted>2015-06-12T17:18:11Z</cp:lastPrinted>
  <dcterms:created xsi:type="dcterms:W3CDTF">2010-11-10T03:55:13Z</dcterms:created>
  <dcterms:modified xsi:type="dcterms:W3CDTF">2022-04-17T10:34:02Z</dcterms:modified>
</cp:coreProperties>
</file>

<file path=docProps/thumbnail.jpeg>
</file>